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1"/>
  </p:notesMasterIdLst>
  <p:sldIdLst>
    <p:sldId id="273" r:id="rId2"/>
    <p:sldId id="1100" r:id="rId3"/>
    <p:sldId id="1109" r:id="rId4"/>
    <p:sldId id="1110" r:id="rId5"/>
    <p:sldId id="1101" r:id="rId6"/>
    <p:sldId id="1102" r:id="rId7"/>
    <p:sldId id="1105" r:id="rId8"/>
    <p:sldId id="1106" r:id="rId9"/>
    <p:sldId id="1107" r:id="rId10"/>
    <p:sldId id="1111" r:id="rId11"/>
    <p:sldId id="1113" r:id="rId12"/>
    <p:sldId id="1114" r:id="rId13"/>
    <p:sldId id="1112" r:id="rId14"/>
    <p:sldId id="1115" r:id="rId15"/>
    <p:sldId id="1129" r:id="rId16"/>
    <p:sldId id="1130" r:id="rId17"/>
    <p:sldId id="1134" r:id="rId18"/>
    <p:sldId id="1133" r:id="rId19"/>
    <p:sldId id="1131" r:id="rId20"/>
    <p:sldId id="1116" r:id="rId21"/>
    <p:sldId id="1132" r:id="rId22"/>
    <p:sldId id="1135" r:id="rId23"/>
    <p:sldId id="1118" r:id="rId24"/>
    <p:sldId id="1136" r:id="rId25"/>
    <p:sldId id="1137" r:id="rId26"/>
    <p:sldId id="1138" r:id="rId27"/>
    <p:sldId id="1139" r:id="rId28"/>
    <p:sldId id="1140" r:id="rId29"/>
    <p:sldId id="114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BFEFC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25" autoAdjust="0"/>
    <p:restoredTop sz="73407" autoAdjust="0"/>
  </p:normalViewPr>
  <p:slideViewPr>
    <p:cSldViewPr snapToGrid="0">
      <p:cViewPr varScale="1">
        <p:scale>
          <a:sx n="69" d="100"/>
          <a:sy n="69" d="100"/>
        </p:scale>
        <p:origin x="66" y="3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409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64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09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829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600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65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243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828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52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22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6811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0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822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46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54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116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57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817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806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85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48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36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450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80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28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0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2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61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39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35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511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460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40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1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35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69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35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2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92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6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35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-maze.com/csharp-quicksort-algorith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rogramm.top/c-sharp/algorithm/array-sort/comb-sort/" TargetMode="External"/><Relationship Id="rId5" Type="http://schemas.openxmlformats.org/officeDocument/2006/relationships/hyperlink" Target="https://programm.top/c-sharp/algorithm/array-sort/insertion-sort/" TargetMode="External"/><Relationship Id="rId4" Type="http://schemas.openxmlformats.org/officeDocument/2006/relationships/hyperlink" Target="https://programm.top/c-sharp/algorithm/array-sort/shaker-sor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801560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674" y="2276520"/>
            <a:ext cx="8978016" cy="1384995"/>
          </a:xfrm>
        </p:spPr>
        <p:txBody>
          <a:bodyPr>
            <a:noAutofit/>
          </a:bodyPr>
          <a:lstStyle/>
          <a:p>
            <a:pPr algn="l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7. 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Основы языка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C#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B00361-5492-4290-B470-295172C16526}"/>
              </a:ext>
            </a:extLst>
          </p:cNvPr>
          <p:cNvSpPr txBox="1"/>
          <p:nvPr/>
        </p:nvSpPr>
        <p:spPr>
          <a:xfrm>
            <a:off x="637674" y="3659151"/>
            <a:ext cx="1155432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Алгоритмы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сортировки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Алгоритмы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поиска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Большой проект «Анализ текста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»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Алгоритмы поиска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0" y="680101"/>
            <a:ext cx="12192000" cy="618630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Формулировка</a:t>
            </a:r>
            <a:r>
              <a:rPr lang="ru-RU" sz="2400" dirty="0" smtClean="0">
                <a:latin typeface="Bookman Old Style" panose="02050604050505020204" pitchFamily="18" charset="0"/>
              </a:rPr>
              <a:t> проблемы:</a:t>
            </a:r>
          </a:p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Есть список элементов, нужно найти индекс элемента (сам элемент), который удовлетворяет условию.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Самый простой и интуитивный способ найти что-то — проверить всё подряд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FindLinear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nn-NO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nn-NO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 </a:t>
            </a:r>
            <a:r>
              <a:rPr lang="nn-NO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nn-NO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.Length; </a:t>
            </a:r>
            <a:r>
              <a:rPr lang="nn-NO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ru-RU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Нашли! Возвращаем индекс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-1;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Прошли всё и не нашли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764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Бинарный </a:t>
            </a:r>
            <a:r>
              <a:rPr lang="ru-RU" sz="2400" b="1" dirty="0" smtClean="0">
                <a:latin typeface="Bookman Old Style" panose="02050604050505020204" pitchFamily="18" charset="0"/>
              </a:rPr>
              <a:t>поиск</a:t>
            </a:r>
            <a:r>
              <a:rPr lang="ru-RU" sz="2400" b="1" dirty="0">
                <a:latin typeface="Bookman Old Style" panose="02050604050505020204" pitchFamily="18" charset="0"/>
              </a:rPr>
              <a:t>. </a:t>
            </a:r>
            <a:r>
              <a:rPr lang="ru-RU" sz="2400" dirty="0">
                <a:latin typeface="Bookman Old Style" panose="02050604050505020204" pitchFamily="18" charset="0"/>
              </a:rPr>
              <a:t>Этот алгоритм в разы быстрее линейного, но он требует соблюдения строгого </a:t>
            </a:r>
            <a:r>
              <a:rPr lang="ru-RU" sz="2400" dirty="0" smtClean="0">
                <a:latin typeface="Bookman Old Style" panose="02050604050505020204" pitchFamily="18" charset="0"/>
              </a:rPr>
              <a:t>условия.</a:t>
            </a:r>
          </a:p>
          <a:p>
            <a:pPr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Важное </a:t>
            </a:r>
            <a:r>
              <a:rPr lang="ru-RU" sz="2400" b="1" dirty="0">
                <a:latin typeface="Bookman Old Style" panose="02050604050505020204" pitchFamily="18" charset="0"/>
              </a:rPr>
              <a:t>условие:</a:t>
            </a:r>
            <a:r>
              <a:rPr lang="ru-RU" sz="2400" dirty="0">
                <a:latin typeface="Bookman Old Style" panose="02050604050505020204" pitchFamily="18" charset="0"/>
              </a:rPr>
              <a:t> Массив </a:t>
            </a:r>
            <a:r>
              <a:rPr lang="ru-RU" sz="2400" b="1" dirty="0">
                <a:latin typeface="Bookman Old Style" panose="02050604050505020204" pitchFamily="18" charset="0"/>
              </a:rPr>
              <a:t>ОБЯЗАТЕЛЬНО</a:t>
            </a:r>
            <a:r>
              <a:rPr lang="ru-RU" sz="2400" dirty="0">
                <a:latin typeface="Bookman Old Style" panose="02050604050505020204" pitchFamily="18" charset="0"/>
              </a:rPr>
              <a:t> должен быть отсортирован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Принцип «Загадай число»:</a:t>
            </a:r>
            <a:r>
              <a:rPr lang="ru-RU" sz="2400" dirty="0">
                <a:latin typeface="Bookman Old Style" panose="02050604050505020204" pitchFamily="18" charset="0"/>
              </a:rPr>
              <a:t/>
            </a:r>
            <a:br>
              <a:rPr lang="ru-RU" sz="2400" dirty="0">
                <a:latin typeface="Bookman Old Style" panose="02050604050505020204" pitchFamily="18" charset="0"/>
              </a:rPr>
            </a:br>
            <a:r>
              <a:rPr lang="ru-RU" sz="2400" dirty="0">
                <a:latin typeface="Bookman Old Style" panose="02050604050505020204" pitchFamily="18" charset="0"/>
              </a:rPr>
              <a:t>Представьте, что я загадал число от 1 до 100.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При </a:t>
            </a:r>
            <a:r>
              <a:rPr lang="ru-RU" sz="2400" b="1" dirty="0">
                <a:latin typeface="Bookman Old Style" panose="02050604050505020204" pitchFamily="18" charset="0"/>
              </a:rPr>
              <a:t>линейном поиске</a:t>
            </a:r>
            <a:r>
              <a:rPr lang="ru-RU" sz="2400" dirty="0">
                <a:latin typeface="Bookman Old Style" panose="02050604050505020204" pitchFamily="18" charset="0"/>
              </a:rPr>
              <a:t> вы бы спрашивали: «Это 1? Это 2? Это 3?..» (До 100 попыток).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При </a:t>
            </a:r>
            <a:r>
              <a:rPr lang="ru-RU" sz="2400" b="1" dirty="0">
                <a:latin typeface="Bookman Old Style" panose="02050604050505020204" pitchFamily="18" charset="0"/>
              </a:rPr>
              <a:t>бинарном поиске</a:t>
            </a:r>
            <a:r>
              <a:rPr lang="ru-RU" sz="2400" dirty="0">
                <a:latin typeface="Bookman Old Style" panose="02050604050505020204" pitchFamily="18" charset="0"/>
              </a:rPr>
              <a:t> вы спросите: «Это больше 50?».</a:t>
            </a:r>
          </a:p>
          <a:p>
            <a:pPr lvl="1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Если я скажу «Больше», вы мгновенно отсекаете половину (все числа от 1 до 50) и больше их не проверяете.</a:t>
            </a:r>
          </a:p>
          <a:p>
            <a:pPr lvl="1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Затем вы спрашиваете про середину оставшегося отрезка: «Это больше 75?» и так далее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4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21934"/>
          <a:stretch/>
        </p:blipFill>
        <p:spPr>
          <a:xfrm>
            <a:off x="469870" y="1511098"/>
            <a:ext cx="11252259" cy="534690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-1" y="0"/>
            <a:ext cx="12192000" cy="1754326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Бинарный поиск невероятно быстрый. Чтобы </a:t>
            </a:r>
            <a:r>
              <a:rPr lang="ru-RU" sz="2400" dirty="0">
                <a:latin typeface="Bookman Old Style" panose="02050604050505020204" pitchFamily="18" charset="0"/>
              </a:rPr>
              <a:t>найти число </a:t>
            </a:r>
            <a:r>
              <a:rPr lang="ru-RU" sz="2400" dirty="0" smtClean="0">
                <a:latin typeface="Bookman Old Style" panose="02050604050505020204" pitchFamily="18" charset="0"/>
              </a:rPr>
              <a:t>среди</a:t>
            </a:r>
          </a:p>
          <a:p>
            <a:pPr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1 </a:t>
            </a:r>
            <a:r>
              <a:rPr lang="ru-RU" sz="2400" b="1" dirty="0">
                <a:latin typeface="Bookman Old Style" panose="02050604050505020204" pitchFamily="18" charset="0"/>
              </a:rPr>
              <a:t>000 000</a:t>
            </a:r>
            <a:r>
              <a:rPr lang="ru-RU" sz="2400" dirty="0">
                <a:latin typeface="Bookman Old Style" panose="02050604050505020204" pitchFamily="18" charset="0"/>
              </a:rPr>
              <a:t> элементов, бинарному поиску нужно всего около </a:t>
            </a:r>
            <a:r>
              <a:rPr lang="ru-RU" sz="2400" b="1" dirty="0">
                <a:latin typeface="Bookman Old Style" panose="02050604050505020204" pitchFamily="18" charset="0"/>
              </a:rPr>
              <a:t>20 шагов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Визуализация</a:t>
            </a:r>
            <a:r>
              <a:rPr lang="ru-RU" sz="2400" dirty="0" smtClean="0">
                <a:latin typeface="Bookman Old Style" panose="02050604050505020204" pitchFamily="18" charset="0"/>
              </a:rPr>
              <a:t> работы бинарного поиска.</a:t>
            </a:r>
            <a:endParaRPr lang="ru-RU" sz="3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88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6341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BinarySearch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left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right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.Length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- 1;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left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&lt;=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right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Находим середину текущего отрезка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left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 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right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left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/ 2;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==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Нашли!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&lt;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target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left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+ 1;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Искомое в правой половине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else</a:t>
            </a:r>
            <a:endParaRPr lang="en-US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right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mid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- 1;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Искомое в левой половине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2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r>
              <a:rPr lang="ru-RU" sz="22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2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-1;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Элемент не найден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6382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654356"/>
            <a:ext cx="12192000" cy="2862322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Задача: </a:t>
            </a:r>
            <a:r>
              <a:rPr lang="ru-RU" sz="2400" dirty="0">
                <a:latin typeface="Bookman Old Style" panose="02050604050505020204" pitchFamily="18" charset="0"/>
              </a:rPr>
              <a:t>У нас есть переменная </a:t>
            </a:r>
            <a:r>
              <a:rPr lang="ru-RU" sz="2400" dirty="0" err="1">
                <a:latin typeface="Bookman Old Style" panose="02050604050505020204" pitchFamily="18" charset="0"/>
              </a:rPr>
              <a:t>string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err="1">
                <a:latin typeface="Bookman Old Style" panose="02050604050505020204" pitchFamily="18" charset="0"/>
              </a:rPr>
              <a:t>text</a:t>
            </a:r>
            <a:r>
              <a:rPr lang="ru-RU" sz="2400" dirty="0">
                <a:latin typeface="Bookman Old Style" panose="02050604050505020204" pitchFamily="18" charset="0"/>
              </a:rPr>
              <a:t>, в которой хранится вся книга (например, «Гарри Поттер</a:t>
            </a:r>
            <a:r>
              <a:rPr lang="ru-RU" sz="2400" dirty="0" smtClean="0">
                <a:latin typeface="Bookman Old Style" panose="02050604050505020204" pitchFamily="18" charset="0"/>
              </a:rPr>
              <a:t>»).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Нам </a:t>
            </a:r>
            <a:r>
              <a:rPr lang="ru-RU" sz="2400" dirty="0">
                <a:latin typeface="Bookman Old Style" panose="02050604050505020204" pitchFamily="18" charset="0"/>
              </a:rPr>
              <a:t>нужно превратить этот хаос букв в полезную статистику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text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ru-RU" sz="2400" dirty="0" smtClean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"500 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страниц текста о Гарри </a:t>
            </a:r>
            <a:r>
              <a:rPr lang="ru-RU" sz="2400" dirty="0" smtClean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Поттере"</a:t>
            </a:r>
            <a:r>
              <a:rPr lang="ru-RU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Большой проект «Анализ текста»</a:t>
            </a:r>
          </a:p>
        </p:txBody>
      </p:sp>
    </p:spTree>
    <p:extLst>
      <p:ext uri="{BB962C8B-B14F-4D97-AF65-F5344CB8AC3E}">
        <p14:creationId xmlns:p14="http://schemas.microsoft.com/office/powerpoint/2010/main" val="109404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654356"/>
            <a:ext cx="12192000" cy="501502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Что </a:t>
            </a:r>
            <a:r>
              <a:rPr lang="ru-RU" sz="2400" b="1" dirty="0">
                <a:latin typeface="Bookman Old Style" panose="02050604050505020204" pitchFamily="18" charset="0"/>
              </a:rPr>
              <a:t>мы будем использовать (Весь арсенал 1 семестра):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Списки (</a:t>
            </a:r>
            <a:r>
              <a:rPr lang="ru-RU" sz="2400" b="1" dirty="0" err="1">
                <a:latin typeface="Bookman Old Style" panose="02050604050505020204" pitchFamily="18" charset="0"/>
              </a:rPr>
              <a:t>List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  <a:r>
              <a:rPr lang="ru-RU" sz="2400" dirty="0">
                <a:latin typeface="Bookman Old Style" panose="02050604050505020204" pitchFamily="18" charset="0"/>
              </a:rPr>
              <a:t> — чтобы хранить предложения и слова.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Словари (</a:t>
            </a:r>
            <a:r>
              <a:rPr lang="ru-RU" sz="2400" b="1" dirty="0" err="1">
                <a:latin typeface="Bookman Old Style" panose="02050604050505020204" pitchFamily="18" charset="0"/>
              </a:rPr>
              <a:t>Dictionary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  <a:r>
              <a:rPr lang="ru-RU" sz="2400" dirty="0">
                <a:latin typeface="Bookman Old Style" panose="02050604050505020204" pitchFamily="18" charset="0"/>
              </a:rPr>
              <a:t> — чтобы считать частоту слов.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Множества (</a:t>
            </a:r>
            <a:r>
              <a:rPr lang="ru-RU" sz="2400" b="1" dirty="0" err="1">
                <a:latin typeface="Bookman Old Style" panose="02050604050505020204" pitchFamily="18" charset="0"/>
              </a:rPr>
              <a:t>HashSet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  <a:r>
              <a:rPr lang="ru-RU" sz="2400" dirty="0">
                <a:latin typeface="Bookman Old Style" panose="02050604050505020204" pitchFamily="18" charset="0"/>
              </a:rPr>
              <a:t> — чтобы мгновенно отсеивать «мусорные» слова (и, в, на).</a:t>
            </a:r>
          </a:p>
          <a:p>
            <a:pPr>
              <a:lnSpc>
                <a:spcPct val="150000"/>
              </a:lnSpc>
            </a:pPr>
            <a:r>
              <a:rPr lang="ru-RU" sz="2400" b="1" dirty="0" err="1">
                <a:latin typeface="Bookman Old Style" panose="02050604050505020204" pitchFamily="18" charset="0"/>
              </a:rPr>
              <a:t>StringBuilder</a:t>
            </a:r>
            <a:r>
              <a:rPr lang="ru-RU" sz="2400" dirty="0">
                <a:latin typeface="Bookman Old Style" panose="02050604050505020204" pitchFamily="18" charset="0"/>
              </a:rPr>
              <a:t> — чтобы эффективно чистить текст от знаков препинания.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Методы</a:t>
            </a:r>
            <a:r>
              <a:rPr lang="ru-RU" sz="2400" dirty="0">
                <a:latin typeface="Bookman Old Style" panose="02050604050505020204" pitchFamily="18" charset="0"/>
              </a:rPr>
              <a:t> — чтобы разбить сложную задачу на понятные кирпичики.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Сложность алгоритмов</a:t>
            </a:r>
            <a:r>
              <a:rPr lang="ru-RU" sz="2400" dirty="0">
                <a:latin typeface="Bookman Old Style" panose="02050604050505020204" pitchFamily="18" charset="0"/>
              </a:rPr>
              <a:t> — чтобы наша программа не зависла.</a:t>
            </a:r>
          </a:p>
        </p:txBody>
      </p:sp>
    </p:spTree>
    <p:extLst>
      <p:ext uri="{BB962C8B-B14F-4D97-AF65-F5344CB8AC3E}">
        <p14:creationId xmlns:p14="http://schemas.microsoft.com/office/powerpoint/2010/main" val="34648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5078313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Шаг 0. Подготовка и «чистка» сырого </a:t>
            </a:r>
            <a:r>
              <a:rPr lang="ru-RU" sz="2400" b="1" dirty="0" smtClean="0">
                <a:latin typeface="Bookman Old Style" panose="02050604050505020204" pitchFamily="18" charset="0"/>
              </a:rPr>
              <a:t>текста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Прежде чем делить текст на предложения, его нужно превратить в единый поток. Переносы строк (\n) и лишние пробелы сделают наши данные некрасивыми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Задача:</a:t>
            </a:r>
            <a:endParaRPr lang="ru-RU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Заменить все \n и \r на пробелы.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sz="2400" dirty="0" err="1">
                <a:solidFill>
                  <a:srgbClr val="1C1C1D"/>
                </a:solidFill>
                <a:latin typeface="Bookman Old Style" panose="02050604050505020204" pitchFamily="18" charset="0"/>
              </a:rPr>
              <a:t>Схлопнуть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 множественные пробелы в один (чтобы не было «пустых» слов</a:t>
            </a:r>
            <a:r>
              <a:rPr lang="ru-RU" sz="2400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).</a:t>
            </a:r>
            <a:endParaRPr lang="ru-RU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37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3416320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Решение </a:t>
            </a: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(Профессиональный трюк):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/>
            </a:r>
            <a:b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</a:b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Вместо сложных циклов мы используем комбинацию </a:t>
            </a:r>
            <a:r>
              <a:rPr lang="ru-RU" sz="2400" dirty="0" err="1">
                <a:solidFill>
                  <a:srgbClr val="1C1C1D"/>
                </a:solidFill>
                <a:latin typeface="Bookman Old Style" panose="02050604050505020204" pitchFamily="18" charset="0"/>
              </a:rPr>
              <a:t>Split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 и </a:t>
            </a:r>
            <a:r>
              <a:rPr lang="ru-RU" sz="2400" dirty="0" err="1">
                <a:solidFill>
                  <a:srgbClr val="1C1C1D"/>
                </a:solidFill>
                <a:latin typeface="Bookman Old Style" panose="02050604050505020204" pitchFamily="18" charset="0"/>
              </a:rPr>
              <a:t>Join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. Это намного быстрее и чище</a:t>
            </a:r>
            <a:r>
              <a:rPr lang="ru-RU" sz="2400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.</a:t>
            </a: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clearText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NormalizeText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clearText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b="67668"/>
          <a:stretch/>
        </p:blipFill>
        <p:spPr>
          <a:xfrm>
            <a:off x="2151838" y="3416320"/>
            <a:ext cx="7888324" cy="326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1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7017306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Шаг 1. Разбиваем текст на </a:t>
            </a:r>
            <a:r>
              <a:rPr lang="ru-RU" sz="2400" b="1" dirty="0" smtClean="0">
                <a:latin typeface="Bookman Old Style" panose="02050604050505020204" pitchFamily="18" charset="0"/>
              </a:rPr>
              <a:t>предложения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r>
              <a:rPr lang="en-US" sz="2300" dirty="0" smtClean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3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300" dirty="0" smtClean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GetSentences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text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3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Указываем символы завершения предложения</a:t>
            </a:r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separators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{ 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'.'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'!'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'?'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3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Разбиваем и сразу удаляем пустые строки</a:t>
            </a:r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rawSentences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text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Split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separators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3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StringSplitOptions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.RemoveEmptyEntries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3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Превращаем массив в удобный список и чистим пробелы по краям</a:t>
            </a:r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&gt;();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foreach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3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rawSentences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Trim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3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33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434715"/>
            <a:ext cx="12192000" cy="120032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GetSentences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В тексте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предложений"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300" dirty="0"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06" y="2248526"/>
            <a:ext cx="9298387" cy="61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0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2" name="Rectangle 28" descr="Светлый диагональный 2">
            <a:extLst>
              <a:ext uri="{FF2B5EF4-FFF2-40B4-BE49-F238E27FC236}">
                <a16:creationId xmlns:a16="http://schemas.microsoft.com/office/drawing/2014/main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Алгоритмы сортировки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659380"/>
            <a:ext cx="11536415" cy="563231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400" b="1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Сортировка </a:t>
            </a:r>
            <a:r>
              <a:rPr lang="ru-RU" sz="2400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– процесс упорядочивания элементов по некоторому признаку</a:t>
            </a:r>
            <a:r>
              <a:rPr lang="ru-RU" sz="2400" i="0" dirty="0" smtClean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algn="l">
              <a:lnSpc>
                <a:spcPct val="150000"/>
              </a:lnSpc>
            </a:pPr>
            <a:endParaRPr lang="ru-RU" sz="2400" dirty="0">
              <a:solidFill>
                <a:srgbClr val="202122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Упорядочивание для людей: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Список контактов в телефоне (по алфавиту).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Цены в интернет-магазине (от дешевых к дорогим).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Результаты поиска в </a:t>
            </a:r>
            <a:r>
              <a:rPr lang="ru-RU" sz="2400" dirty="0" err="1">
                <a:solidFill>
                  <a:srgbClr val="202122"/>
                </a:solidFill>
                <a:latin typeface="Bookman Old Style" panose="02050604050505020204" pitchFamily="18" charset="0"/>
              </a:rPr>
              <a:t>Google</a:t>
            </a: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 (по релевантности).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Упорядочивание для машин: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Многие быстрые алгоритмы работают только с отсортированными данными</a:t>
            </a:r>
            <a:r>
              <a:rPr lang="ru-RU" sz="2400" dirty="0" smtClean="0">
                <a:solidFill>
                  <a:srgbClr val="202122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202122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8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452431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Шаг 2. Очистка от знаков препинания (</a:t>
            </a:r>
            <a:r>
              <a:rPr lang="ru-RU" sz="2400" b="1" dirty="0" err="1" smtClean="0">
                <a:latin typeface="Bookman Old Style" panose="02050604050505020204" pitchFamily="18" charset="0"/>
              </a:rPr>
              <a:t>StringBuilder</a:t>
            </a:r>
            <a:r>
              <a:rPr lang="ru-RU" sz="2400" b="1" dirty="0" smtClean="0">
                <a:latin typeface="Bookman Old Style" panose="02050604050505020204" pitchFamily="18" charset="0"/>
              </a:rPr>
              <a:t>)</a:t>
            </a:r>
            <a:endParaRPr lang="en-US" sz="2400" b="1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b="0" dirty="0" smtClean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Внутри предложения слова разделены запятыми, тире, скобками. Нам нужно оставить только буквы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Почему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StringBuilder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? Если мы будем менять строку через +=, создание новых строк для книги в 100 000 слов убьет память.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StringBuilder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сделает это за один проход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(O(n)).</a:t>
            </a:r>
            <a:endParaRPr lang="ru-RU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68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599606"/>
            <a:ext cx="12192000" cy="4693593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CleanText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sb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StringBuilder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foreach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ru-RU" sz="23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Оставляем только буквы и пробелы</a:t>
            </a:r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3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3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IsLetter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|| </a:t>
            </a:r>
            <a:r>
              <a:rPr lang="en-US" sz="23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IsWhiteSpace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|| </a:t>
            </a:r>
            <a:r>
              <a:rPr lang="en-US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300" dirty="0">
                <a:solidFill>
                  <a:srgbClr val="9E5B71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\'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ru-RU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sb</a:t>
            </a:r>
            <a:r>
              <a:rPr lang="ru-RU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ru-RU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Append</a:t>
            </a:r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ru-RU" sz="23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char</a:t>
            </a:r>
            <a:r>
              <a:rPr lang="ru-RU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ru-RU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ToLower</a:t>
            </a:r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ru-RU" sz="23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</a:t>
            </a:r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 </a:t>
            </a:r>
            <a:r>
              <a:rPr lang="ru-RU" sz="23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Сразу в нижний регистр</a:t>
            </a:r>
            <a:endParaRPr lang="ru-RU" sz="23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3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3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sb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3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ToString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3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3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61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120032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endParaRPr lang="en-US" sz="2400" dirty="0" smtClean="0">
              <a:solidFill>
                <a:srgbClr val="2B91A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 smtClean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Очищенное 1-е предложение: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CleanText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[0])}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53" y="1993694"/>
            <a:ext cx="10835893" cy="168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9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335700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 Шаг 3. Фильтрация «мусора» (</a:t>
            </a:r>
            <a:r>
              <a:rPr lang="ru-RU" sz="2400" b="1" dirty="0" err="1">
                <a:latin typeface="Bookman Old Style" panose="02050604050505020204" pitchFamily="18" charset="0"/>
              </a:rPr>
              <a:t>HashSet</a:t>
            </a:r>
            <a:r>
              <a:rPr lang="ru-RU" sz="2400" b="1" dirty="0" smtClean="0">
                <a:latin typeface="Bookman Old Style" panose="02050604050505020204" pitchFamily="18" charset="0"/>
              </a:rPr>
              <a:t>)</a:t>
            </a:r>
            <a:endParaRPr lang="en-US" sz="2400" b="1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 любом тексте полно слов «и», «в», «не», «он». Они не несут смысла для анализа частоты. Мы назовем их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Stop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Words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Почему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HashSet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? Мы будем проверять каждое слово книги (их 100 000+). В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List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поиск займет вечность, а в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HashSet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— мгновенно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(O(1)).</a:t>
            </a: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71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Создаем "черный список" слов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HashSet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stopWords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HashSet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ru-RU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the"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"and"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"was"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"his"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"her"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"that"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"with"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"for"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"you"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 smtClean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had"</a:t>
            </a:r>
            <a:r>
              <a:rPr lang="ru-RU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2B91A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smtClean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FilterWords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HashSet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stopWords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filtered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stopWords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Contains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&amp;&amp;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.Length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&gt; 2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Убираем стоп-слова и короткие союзы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filtered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filtered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5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584775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1. Чистим от переносов и лишних пробелов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cleanText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NormalizeText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rawText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2. Бьем на предложения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GetSentences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cleanText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3. Собираем все слова для словаря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&gt;();</a:t>
            </a:r>
          </a:p>
          <a:p>
            <a:r>
              <a:rPr lang="en-US" sz="22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foreach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sentences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Чистим предложение от запятых и бьем на слова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onlyLetters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CleanText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onlyLetters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Split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'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Фильтруем стоп-слова и добавляем в общий список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allWords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AddRange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FilterWords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stopWords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2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87" y="5667612"/>
            <a:ext cx="10888026" cy="82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7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70952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Шаг 4. Частотный словарь (</a:t>
            </a:r>
            <a:r>
              <a:rPr lang="ru-RU" sz="2400" b="1" dirty="0" err="1">
                <a:latin typeface="Bookman Old Style" panose="02050604050505020204" pitchFamily="18" charset="0"/>
              </a:rPr>
              <a:t>Dictionary</a:t>
            </a:r>
            <a:r>
              <a:rPr lang="ru-RU" sz="2400" b="1" dirty="0">
                <a:latin typeface="Bookman Old Style" panose="02050604050505020204" pitchFamily="18" charset="0"/>
              </a:rPr>
              <a:t>) — Сердце </a:t>
            </a:r>
            <a:r>
              <a:rPr lang="ru-RU" sz="2400" b="1" dirty="0" smtClean="0">
                <a:latin typeface="Bookman Old Style" panose="02050604050505020204" pitchFamily="18" charset="0"/>
              </a:rPr>
              <a:t>программы</a:t>
            </a:r>
            <a:endParaRPr lang="en-US" sz="2400" b="1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b="1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Теперь посчитаем, сколько раз встречается каждое слово.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Логика: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Ключ — это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слово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, значение — это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счетчик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wordCounts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Dictionary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&gt;();</a:t>
            </a:r>
          </a:p>
          <a:p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2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foreach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allWords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wordCounts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ContainsKey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wordCounts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]++;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Если слово уже было — увеличим счетчик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else</a:t>
            </a:r>
            <a:endParaRPr lang="en-US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wordCounts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ru-RU" sz="22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</a:t>
            </a:r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 1; </a:t>
            </a:r>
            <a:r>
              <a:rPr lang="ru-RU" sz="22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Если слово впервые — создаем запись</a:t>
            </a:r>
            <a:endParaRPr lang="ru-RU" sz="22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ru-RU" sz="22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2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75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120032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Теперь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посчитаем, сколько раз встречается каждое слово.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Логика: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Ключ — это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слово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, значение — это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счетчик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500" y="1903590"/>
            <a:ext cx="6718999" cy="415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3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555641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Шаг 5. Сортировка и Вывод 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ТОП-10</a:t>
            </a:r>
            <a:endParaRPr lang="en-US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dirty="0" smtClean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wordCounts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ToArray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.Length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+ 1;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.Length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].Value &lt;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].Value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	</a:t>
            </a:r>
            <a:r>
              <a:rPr lang="en-US" sz="2400" dirty="0" smtClean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Сравниваем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частоту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statistics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]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b="1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43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583686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highlight>
                  <a:srgbClr val="FFFFFF"/>
                </a:highlight>
                <a:latin typeface="Bookman Old Style" panose="02050604050505020204" pitchFamily="18" charset="0"/>
              </a:rPr>
              <a:t>После сортировки:</a:t>
            </a:r>
            <a:endParaRPr lang="en-US" sz="2400" dirty="0" smtClean="0">
              <a:highlight>
                <a:srgbClr val="FFFFFF"/>
              </a:highlight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396" y="1019331"/>
            <a:ext cx="7033207" cy="459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2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1536415" cy="6677662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Суть алгоритма «Пузырек» (</a:t>
            </a:r>
            <a:r>
              <a:rPr lang="ru-RU" sz="2400" b="1" dirty="0" err="1">
                <a:latin typeface="Bookman Old Style" panose="02050604050505020204" pitchFamily="18" charset="0"/>
              </a:rPr>
              <a:t>Bubble</a:t>
            </a:r>
            <a:r>
              <a:rPr lang="ru-RU" sz="2400" b="1" dirty="0">
                <a:latin typeface="Bookman Old Style" panose="02050604050505020204" pitchFamily="18" charset="0"/>
              </a:rPr>
              <a:t> </a:t>
            </a:r>
            <a:r>
              <a:rPr lang="ru-RU" sz="2400" b="1" dirty="0" err="1">
                <a:latin typeface="Bookman Old Style" panose="02050604050505020204" pitchFamily="18" charset="0"/>
              </a:rPr>
              <a:t>Sort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Основная идея:</a:t>
            </a:r>
            <a:r>
              <a:rPr lang="ru-RU" sz="2400" dirty="0">
                <a:latin typeface="Bookman Old Style" panose="02050604050505020204" pitchFamily="18" charset="0"/>
              </a:rPr>
              <a:t/>
            </a:r>
            <a:br>
              <a:rPr lang="ru-RU" sz="2400" dirty="0">
                <a:latin typeface="Bookman Old Style" panose="02050604050505020204" pitchFamily="18" charset="0"/>
              </a:rPr>
            </a:br>
            <a:r>
              <a:rPr lang="ru-RU" sz="2400" dirty="0">
                <a:latin typeface="Bookman Old Style" panose="02050604050505020204" pitchFamily="18" charset="0"/>
              </a:rPr>
              <a:t>Мы идем по массиву слева направо и сравниваем </a:t>
            </a:r>
            <a:r>
              <a:rPr lang="ru-RU" sz="2400" b="1" dirty="0">
                <a:latin typeface="Bookman Old Style" panose="02050604050505020204" pitchFamily="18" charset="0"/>
              </a:rPr>
              <a:t>соседние</a:t>
            </a:r>
            <a:r>
              <a:rPr lang="ru-RU" sz="2400" dirty="0">
                <a:latin typeface="Bookman Old Style" panose="02050604050505020204" pitchFamily="18" charset="0"/>
              </a:rPr>
              <a:t> элементы парами.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Сравниваем:</a:t>
            </a:r>
            <a:r>
              <a:rPr lang="ru-RU" sz="2400" dirty="0">
                <a:latin typeface="Bookman Old Style" panose="02050604050505020204" pitchFamily="18" charset="0"/>
              </a:rPr>
              <a:t> Если левый элемент больше правого — мы меняем их местами.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Двигаемся дальше:</a:t>
            </a:r>
            <a:r>
              <a:rPr lang="ru-RU" sz="2400" dirty="0">
                <a:latin typeface="Bookman Old Style" panose="02050604050505020204" pitchFamily="18" charset="0"/>
              </a:rPr>
              <a:t> Переходим к следующей паре.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Итог одного прохода:</a:t>
            </a:r>
            <a:r>
              <a:rPr lang="ru-RU" sz="2400" dirty="0">
                <a:latin typeface="Bookman Old Style" panose="02050604050505020204" pitchFamily="18" charset="0"/>
              </a:rPr>
              <a:t> За один полный обход массива самый большой элемент «всплывает» в самый конец (как пузырек воздуха в воде).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Повторение:</a:t>
            </a:r>
            <a:r>
              <a:rPr lang="ru-RU" sz="2400" dirty="0">
                <a:latin typeface="Bookman Old Style" panose="02050604050505020204" pitchFamily="18" charset="0"/>
              </a:rPr>
              <a:t> Мы повторяем такие проходы до тех пор, пока массив не будет отсортирован.</a:t>
            </a:r>
          </a:p>
        </p:txBody>
      </p:sp>
    </p:spTree>
    <p:extLst>
      <p:ext uri="{BB962C8B-B14F-4D97-AF65-F5344CB8AC3E}">
        <p14:creationId xmlns:p14="http://schemas.microsoft.com/office/powerpoint/2010/main" val="134210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1536415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Визуализация </a:t>
            </a:r>
            <a:r>
              <a:rPr lang="ru-RU" sz="2400" dirty="0" smtClean="0">
                <a:latin typeface="Bookman Old Style" panose="02050604050505020204" pitchFamily="18" charset="0"/>
              </a:rPr>
              <a:t>процесса: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Массив: [5, 1, 4, 2</a:t>
            </a:r>
            <a:r>
              <a:rPr lang="ru-RU" sz="2400" dirty="0" smtClean="0">
                <a:latin typeface="Bookman Old Style" panose="02050604050505020204" pitchFamily="18" charset="0"/>
              </a:rPr>
              <a:t>]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Сравниваем 5 и 1 </a:t>
            </a:r>
            <a:r>
              <a:rPr lang="ru-RU" sz="2400" dirty="0" smtClean="0">
                <a:latin typeface="Bookman Old Style" panose="02050604050505020204" pitchFamily="18" charset="0"/>
              </a:rPr>
              <a:t>Меняем</a:t>
            </a:r>
            <a:r>
              <a:rPr lang="ru-RU" sz="2400" dirty="0">
                <a:latin typeface="Bookman Old Style" panose="02050604050505020204" pitchFamily="18" charset="0"/>
              </a:rPr>
              <a:t>: [1, 5, 4, 2]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Сравниваем 5 и 4 </a:t>
            </a:r>
            <a:r>
              <a:rPr lang="ru-RU" sz="2400" dirty="0" smtClean="0">
                <a:latin typeface="Bookman Old Style" panose="02050604050505020204" pitchFamily="18" charset="0"/>
              </a:rPr>
              <a:t>Меняем</a:t>
            </a:r>
            <a:r>
              <a:rPr lang="ru-RU" sz="2400" dirty="0">
                <a:latin typeface="Bookman Old Style" panose="02050604050505020204" pitchFamily="18" charset="0"/>
              </a:rPr>
              <a:t>: [1, 4, 5, 2]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Сравниваем 5 и 2 </a:t>
            </a:r>
            <a:r>
              <a:rPr lang="ru-RU" sz="2400" dirty="0" smtClean="0">
                <a:latin typeface="Bookman Old Style" panose="02050604050505020204" pitchFamily="18" charset="0"/>
              </a:rPr>
              <a:t>Меняем</a:t>
            </a:r>
            <a:r>
              <a:rPr lang="ru-RU" sz="2400" dirty="0">
                <a:latin typeface="Bookman Old Style" panose="02050604050505020204" pitchFamily="18" charset="0"/>
              </a:rPr>
              <a:t>: [1, 4, 2, 5</a:t>
            </a:r>
            <a:r>
              <a:rPr lang="ru-RU" sz="2400" dirty="0" smtClean="0">
                <a:latin typeface="Bookman Old Style" panose="02050604050505020204" pitchFamily="18" charset="0"/>
              </a:rPr>
              <a:t>]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Самый большой элемент (5) «всплыл» наверх, как пузырек воздуха в воде.</a:t>
            </a:r>
          </a:p>
        </p:txBody>
      </p:sp>
    </p:spTree>
    <p:extLst>
      <p:ext uri="{BB962C8B-B14F-4D97-AF65-F5344CB8AC3E}">
        <p14:creationId xmlns:p14="http://schemas.microsoft.com/office/powerpoint/2010/main" val="37931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File:Bubble-sort-example-300px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974" y="3131104"/>
            <a:ext cx="7723111" cy="463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1578273" cy="6038576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10000"/>
              </a:lnSpc>
            </a:pPr>
            <a:r>
              <a:rPr lang="ru-RU" sz="2400" b="1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Сортировка пузырьком</a:t>
            </a:r>
            <a:endParaRPr lang="en-US" sz="2400" b="1" i="0" dirty="0">
              <a:solidFill>
                <a:srgbClr val="202122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BubbleSort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	for</a:t>
            </a:r>
            <a:r>
              <a:rPr lang="nn-NO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4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arr.Length; i++)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	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j =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0;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 &lt;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arr.Length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–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–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1;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j++)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{</a:t>
            </a:r>
          </a:p>
          <a:p>
            <a:r>
              <a:rPr lang="it-IT" sz="2400" dirty="0">
                <a:solidFill>
                  <a:srgbClr val="0000FF"/>
                </a:solidFill>
                <a:latin typeface="Consolas" panose="020B0609020204030204" pitchFamily="49" charset="0"/>
              </a:rPr>
              <a:t>			if</a:t>
            </a:r>
            <a:r>
              <a:rPr lang="it-IT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it-IT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arr[j] &gt; arr[j+1])</a:t>
            </a:r>
            <a:endParaRPr lang="it-IT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			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temp =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		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[j+1];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	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[j+1]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temp;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i="0" dirty="0">
              <a:solidFill>
                <a:srgbClr val="20212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46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Профессионалы почти никогда не пишут «пузырек» вручную. В стандартных библиотеках C# используются сложные алгоритмы (например, </a:t>
            </a:r>
            <a:r>
              <a:rPr lang="ru-RU" sz="2400" b="1" dirty="0" err="1">
                <a:latin typeface="Bookman Old Style" panose="02050604050505020204" pitchFamily="18" charset="0"/>
              </a:rPr>
              <a:t>QuickSort</a:t>
            </a:r>
            <a:r>
              <a:rPr lang="ru-RU" sz="2400" dirty="0">
                <a:latin typeface="Bookman Old Style" panose="02050604050505020204" pitchFamily="18" charset="0"/>
              </a:rPr>
              <a:t> или </a:t>
            </a:r>
            <a:r>
              <a:rPr lang="ru-RU" sz="2400" b="1" dirty="0" err="1">
                <a:latin typeface="Bookman Old Style" panose="02050604050505020204" pitchFamily="18" charset="0"/>
              </a:rPr>
              <a:t>IntroSort</a:t>
            </a:r>
            <a:r>
              <a:rPr lang="ru-RU" sz="2400" dirty="0">
                <a:latin typeface="Bookman Old Style" panose="02050604050505020204" pitchFamily="18" charset="0"/>
              </a:rPr>
              <a:t>). Их код занимает сотни строк, и изучать их подробно на 1 курсе рано, но важно знать их мощь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b="0" i="0" dirty="0">
              <a:effectLst/>
              <a:latin typeface="Bookman Old Style" panose="02050604050505020204" pitchFamily="18" charset="0"/>
            </a:endParaRPr>
          </a:p>
          <a:p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Для массивов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[]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numbers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{ 5, 1, 4, 2 };</a:t>
            </a: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numbers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Для списков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List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"Tom"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"Alice"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"Bob"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Sort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endParaRPr lang="en-US" sz="24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400" dirty="0">
                <a:latin typeface="Bookman Old Style" panose="02050604050505020204" pitchFamily="18" charset="0"/>
              </a:rPr>
              <a:t>Системная </a:t>
            </a:r>
            <a:r>
              <a:rPr lang="ru-RU" sz="2400" dirty="0" smtClean="0">
                <a:latin typeface="Bookman Old Style" panose="02050604050505020204" pitchFamily="18" charset="0"/>
              </a:rPr>
              <a:t>сортировка</a:t>
            </a:r>
            <a:r>
              <a:rPr lang="en-US" sz="2400" dirty="0">
                <a:latin typeface="Bookman Old Style" panose="02050604050505020204" pitchFamily="18" charset="0"/>
              </a:rPr>
              <a:t> (</a:t>
            </a:r>
            <a:r>
              <a:rPr lang="en-US" sz="2400" dirty="0" err="1">
                <a:latin typeface="Bookman Old Style" panose="02050604050505020204" pitchFamily="18" charset="0"/>
              </a:rPr>
              <a:t>QuickSort</a:t>
            </a:r>
            <a:r>
              <a:rPr lang="en-US" sz="2400" dirty="0">
                <a:latin typeface="Bookman Old Style" panose="020506040505050202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</a:rPr>
              <a:t>: O(</a:t>
            </a:r>
            <a:r>
              <a:rPr lang="ru-RU" sz="2400" dirty="0" err="1" smtClean="0">
                <a:latin typeface="Bookman Old Style" panose="02050604050505020204" pitchFamily="18" charset="0"/>
              </a:rPr>
              <a:t>nlogn</a:t>
            </a:r>
            <a:r>
              <a:rPr lang="ru-RU" sz="2400" dirty="0">
                <a:latin typeface="Bookman Old Style" panose="02050604050505020204" pitchFamily="18" charset="0"/>
              </a:rPr>
              <a:t>)</a:t>
            </a:r>
            <a:endParaRPr lang="ru-RU" sz="2400" b="0" i="0" dirty="0"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21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Известные сортировки: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Случайная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Пузырьком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err="1" smtClean="0">
                <a:latin typeface="Bookman Old Style" panose="02050604050505020204" pitchFamily="18" charset="0"/>
              </a:rPr>
              <a:t>Шейкерная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Вставками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 частям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Блинная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Шелла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Слиянием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Выбором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Быстрая 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933950" y="494437"/>
            <a:ext cx="6096000" cy="2245679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dirty="0" err="1" smtClean="0">
                <a:latin typeface="Bookman Old Style" panose="02050604050505020204" pitchFamily="18" charset="0"/>
              </a:rPr>
              <a:t>Гномья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Бинарным деревом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Расческой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Подсчетом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37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pic>
        <p:nvPicPr>
          <p:cNvPr id="3" name="15 Sorting Algorithms in 6 Minut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3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Полезные ссылки: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ru-RU" sz="2400" dirty="0" smtClean="0">
                <a:latin typeface="Bookman Old Style" panose="02050604050505020204" pitchFamily="18" charset="0"/>
              </a:rPr>
              <a:t>Быстрая сортировка (</a:t>
            </a:r>
            <a:r>
              <a:rPr lang="en-US" sz="2400" dirty="0">
                <a:latin typeface="Bookman Old Style" panose="02050604050505020204" pitchFamily="18" charset="0"/>
                <a:hlinkClick r:id="rId3"/>
              </a:rPr>
              <a:t>https://code-maze.com/csharp-quicksort-algorithm</a:t>
            </a:r>
            <a:r>
              <a:rPr lang="en-US" sz="2400" dirty="0" smtClean="0">
                <a:latin typeface="Bookman Old Style" panose="02050604050505020204" pitchFamily="18" charset="0"/>
                <a:hlinkClick r:id="rId3"/>
              </a:rPr>
              <a:t>/</a:t>
            </a:r>
            <a:r>
              <a:rPr lang="en-US" sz="2400" dirty="0" smtClean="0">
                <a:latin typeface="Bookman Old Style" panose="020506040505050202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</a:rPr>
              <a:t>, сложность алгоритма </a:t>
            </a:r>
            <a:r>
              <a:rPr lang="en-US" sz="2400" dirty="0" smtClean="0">
                <a:latin typeface="Bookman Old Style" panose="02050604050505020204" pitchFamily="18" charset="0"/>
              </a:rPr>
              <a:t>O(</a:t>
            </a:r>
            <a:r>
              <a:rPr lang="en-US" sz="2400" dirty="0" err="1" smtClean="0">
                <a:latin typeface="Bookman Old Style" panose="02050604050505020204" pitchFamily="18" charset="0"/>
              </a:rPr>
              <a:t>nlog</a:t>
            </a:r>
            <a:r>
              <a:rPr lang="en-US" sz="2400" dirty="0" smtClean="0">
                <a:latin typeface="Bookman Old Style" panose="02050604050505020204" pitchFamily="18" charset="0"/>
              </a:rPr>
              <a:t>(n))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ru-RU" sz="2400" dirty="0" err="1" smtClean="0">
                <a:latin typeface="Bookman Old Style" panose="02050604050505020204" pitchFamily="18" charset="0"/>
              </a:rPr>
              <a:t>Шейкерная</a:t>
            </a:r>
            <a:r>
              <a:rPr lang="ru-RU" sz="2400" dirty="0" smtClean="0">
                <a:latin typeface="Bookman Old Style" panose="02050604050505020204" pitchFamily="18" charset="0"/>
              </a:rPr>
              <a:t> сортировка</a:t>
            </a:r>
            <a:r>
              <a:rPr lang="en-US" sz="2400" dirty="0">
                <a:latin typeface="Bookman Old Style" panose="02050604050505020204" pitchFamily="18" charset="0"/>
              </a:rPr>
              <a:t> (</a:t>
            </a:r>
            <a:r>
              <a:rPr lang="en-US" sz="2400" dirty="0">
                <a:latin typeface="Bookman Old Style" panose="02050604050505020204" pitchFamily="18" charset="0"/>
                <a:hlinkClick r:id="rId4"/>
              </a:rPr>
              <a:t>https://programm.top/c-sharp/algorithm/array-sort/shaker-sort</a:t>
            </a:r>
            <a:r>
              <a:rPr lang="en-US" sz="2400" dirty="0" smtClean="0">
                <a:latin typeface="Bookman Old Style" panose="02050604050505020204" pitchFamily="18" charset="0"/>
                <a:hlinkClick r:id="rId4"/>
              </a:rPr>
              <a:t>/</a:t>
            </a:r>
            <a:r>
              <a:rPr lang="en-US" sz="2400" dirty="0" smtClean="0">
                <a:latin typeface="Bookman Old Style" panose="02050604050505020204" pitchFamily="18" charset="0"/>
              </a:rPr>
              <a:t>), </a:t>
            </a:r>
            <a:r>
              <a:rPr lang="ru-RU" sz="2400" dirty="0" smtClean="0">
                <a:latin typeface="Bookman Old Style" panose="02050604050505020204" pitchFamily="18" charset="0"/>
              </a:rPr>
              <a:t>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O(n</a:t>
            </a:r>
            <a:r>
              <a:rPr lang="en-US" sz="2400" baseline="300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)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ru-RU" sz="2400" dirty="0" smtClean="0">
                <a:latin typeface="Bookman Old Style" panose="02050604050505020204" pitchFamily="18" charset="0"/>
              </a:rPr>
              <a:t>Сортировка вставками (</a:t>
            </a:r>
            <a:r>
              <a:rPr lang="en-US" sz="2400" dirty="0">
                <a:latin typeface="Bookman Old Style" panose="02050604050505020204" pitchFamily="18" charset="0"/>
                <a:hlinkClick r:id="rId5"/>
              </a:rPr>
              <a:t>https://programm.top/c-sharp/algorithm/array-sort/insertion-sort/</a:t>
            </a:r>
            <a:r>
              <a:rPr lang="ru-RU" sz="2400" dirty="0" smtClean="0">
                <a:latin typeface="Bookman Old Style" panose="02050604050505020204" pitchFamily="18" charset="0"/>
              </a:rPr>
              <a:t>), </a:t>
            </a:r>
            <a:r>
              <a:rPr lang="ru-RU" sz="2400" dirty="0">
                <a:latin typeface="Bookman Old Style" panose="02050604050505020204" pitchFamily="18" charset="0"/>
              </a:rPr>
              <a:t>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O(n</a:t>
            </a:r>
            <a:r>
              <a:rPr lang="en-US" sz="2400" baseline="300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>
                <a:latin typeface="Bookman Old Style" panose="02050604050505020204" pitchFamily="18" charset="0"/>
              </a:rPr>
              <a:t>)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ru-RU" sz="2400" dirty="0">
                <a:latin typeface="Bookman Old Style" panose="02050604050505020204" pitchFamily="18" charset="0"/>
              </a:rPr>
              <a:t>Сортировка </a:t>
            </a:r>
            <a:r>
              <a:rPr lang="ru-RU" sz="2400" dirty="0" smtClean="0">
                <a:latin typeface="Bookman Old Style" panose="02050604050505020204" pitchFamily="18" charset="0"/>
              </a:rPr>
              <a:t>расческой (</a:t>
            </a:r>
            <a:r>
              <a:rPr lang="en-US" sz="2400" dirty="0">
                <a:latin typeface="Bookman Old Style" panose="02050604050505020204" pitchFamily="18" charset="0"/>
                <a:hlinkClick r:id="rId6"/>
              </a:rPr>
              <a:t>https://programm.top/c-sharp/algorithm/array-sort/comb-sort/</a:t>
            </a:r>
            <a:r>
              <a:rPr lang="ru-RU" sz="2400" dirty="0" smtClean="0">
                <a:latin typeface="Bookman Old Style" panose="02050604050505020204" pitchFamily="18" charset="0"/>
              </a:rPr>
              <a:t>), 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</a:t>
            </a:r>
            <a:r>
              <a:rPr lang="en-US" sz="2400" dirty="0" err="1" smtClean="0">
                <a:latin typeface="Bookman Old Style" panose="02050604050505020204" pitchFamily="18" charset="0"/>
              </a:rPr>
              <a:t>nlog</a:t>
            </a:r>
            <a:r>
              <a:rPr lang="en-US" sz="2400" dirty="0" smtClean="0">
                <a:latin typeface="Bookman Old Style" panose="02050604050505020204" pitchFamily="18" charset="0"/>
              </a:rPr>
              <a:t>(n))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19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12981</TotalTime>
  <Words>1266</Words>
  <Application>Microsoft Office PowerPoint</Application>
  <PresentationFormat>Широкоэкранный</PresentationFormat>
  <Paragraphs>286</Paragraphs>
  <Slides>29</Slides>
  <Notes>29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7" baseType="lpstr">
      <vt:lpstr>Arial</vt:lpstr>
      <vt:lpstr>Bookman Old Style</vt:lpstr>
      <vt:lpstr>Calibri</vt:lpstr>
      <vt:lpstr>Calibri Light</vt:lpstr>
      <vt:lpstr>Cascadia Mono</vt:lpstr>
      <vt:lpstr>Consolas</vt:lpstr>
      <vt:lpstr>Times New Roman</vt:lpstr>
      <vt:lpstr>Тема Office</vt:lpstr>
      <vt:lpstr>Лекция 7. Основы языка C#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Daniil Kljukin</cp:lastModifiedBy>
  <cp:revision>671</cp:revision>
  <dcterms:modified xsi:type="dcterms:W3CDTF">2026-02-08T17:15:19Z</dcterms:modified>
</cp:coreProperties>
</file>

<file path=docProps/thumbnail.jpeg>
</file>